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22"/>
  </p:notesMasterIdLst>
  <p:handoutMasterIdLst>
    <p:handoutMasterId r:id="rId23"/>
  </p:handoutMasterIdLst>
  <p:sldIdLst>
    <p:sldId id="484" r:id="rId4"/>
    <p:sldId id="674" r:id="rId5"/>
    <p:sldId id="676" r:id="rId6"/>
    <p:sldId id="678" r:id="rId7"/>
    <p:sldId id="679" r:id="rId8"/>
    <p:sldId id="680" r:id="rId9"/>
    <p:sldId id="681" r:id="rId10"/>
    <p:sldId id="682" r:id="rId11"/>
    <p:sldId id="683" r:id="rId12"/>
    <p:sldId id="684" r:id="rId13"/>
    <p:sldId id="685" r:id="rId14"/>
    <p:sldId id="686" r:id="rId15"/>
    <p:sldId id="687" r:id="rId16"/>
    <p:sldId id="688" r:id="rId17"/>
    <p:sldId id="692" r:id="rId18"/>
    <p:sldId id="690" r:id="rId19"/>
    <p:sldId id="689" r:id="rId20"/>
    <p:sldId id="691" r:id="rId21"/>
  </p:sldIdLst>
  <p:sldSz cx="9144000" cy="6858000" type="screen4x3"/>
  <p:notesSz cx="6858000" cy="9144000"/>
  <p:custDataLst>
    <p:tags r:id="rId27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8" userDrawn="1">
          <p15:clr>
            <a:srgbClr val="A4A3A4"/>
          </p15:clr>
        </p15:guide>
        <p15:guide id="2" pos="28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BD"/>
    <a:srgbClr val="0A9DCD"/>
    <a:srgbClr val="0C4296"/>
    <a:srgbClr val="F3F5F2"/>
    <a:srgbClr val="0085B8"/>
    <a:srgbClr val="0000FF"/>
    <a:srgbClr val="FFF887"/>
    <a:srgbClr val="FFF357"/>
    <a:srgbClr val="31732A"/>
    <a:srgbClr val="2F7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67" autoAdjust="0"/>
    <p:restoredTop sz="96846" autoAdjust="0"/>
  </p:normalViewPr>
  <p:slideViewPr>
    <p:cSldViewPr snapToGrid="0" snapToObjects="1" showGuides="1">
      <p:cViewPr varScale="1">
        <p:scale>
          <a:sx n="81" d="100"/>
          <a:sy n="81" d="100"/>
        </p:scale>
        <p:origin x="1013" y="58"/>
      </p:cViewPr>
      <p:guideLst>
        <p:guide orient="horz" pos="2178"/>
        <p:guide pos="28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gs" Target="tags/tag17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54.xml"/><Relationship Id="rId4" Type="http://schemas.openxmlformats.org/officeDocument/2006/relationships/image" Target="../media/image21.png"/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57.xml"/><Relationship Id="rId4" Type="http://schemas.openxmlformats.org/officeDocument/2006/relationships/image" Target="../media/image22.png"/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161.xml"/><Relationship Id="rId7" Type="http://schemas.openxmlformats.org/officeDocument/2006/relationships/tags" Target="../tags/tag160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63.xml"/><Relationship Id="rId4" Type="http://schemas.openxmlformats.org/officeDocument/2006/relationships/tags" Target="../tags/tag162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64.xml"/><Relationship Id="rId3" Type="http://schemas.openxmlformats.org/officeDocument/2006/relationships/image" Target="../media/image28.wmf"/><Relationship Id="rId2" Type="http://schemas.openxmlformats.org/officeDocument/2006/relationships/oleObject" Target="../embeddings/oleObject2.bin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65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68.xml"/><Relationship Id="rId2" Type="http://schemas.openxmlformats.org/officeDocument/2006/relationships/image" Target="../media/image29.png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70.xml"/><Relationship Id="rId1" Type="http://schemas.openxmlformats.org/officeDocument/2006/relationships/tags" Target="../tags/tag169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140.xml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4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" Type="http://schemas.openxmlformats.org/officeDocument/2006/relationships/image" Target="../media/image6.pn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145.xml"/><Relationship Id="rId7" Type="http://schemas.openxmlformats.org/officeDocument/2006/relationships/image" Target="../media/image17.png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.bin"/><Relationship Id="rId4" Type="http://schemas.openxmlformats.org/officeDocument/2006/relationships/tags" Target="../tags/tag144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0" Type="http://schemas.openxmlformats.org/officeDocument/2006/relationships/vmlDrawing" Target="../drawings/vmlDrawing1.v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4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51.xml"/><Relationship Id="rId4" Type="http://schemas.openxmlformats.org/officeDocument/2006/relationships/image" Target="../media/image20.png"/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736" y="6280761"/>
            <a:ext cx="3759129" cy="530403"/>
          </a:xfrm>
          <a:prstGeom prst="rect">
            <a:avLst/>
          </a:prstGeom>
        </p:spPr>
      </p:pic>
      <p:sp>
        <p:nvSpPr>
          <p:cNvPr id="6" name="Rectangle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033851" y="2233612"/>
            <a:ext cx="6186791" cy="6972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模块三　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33905" y="2858770"/>
            <a:ext cx="59448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日光灯电路的安装与设计</a:t>
            </a:r>
            <a:endParaRPr lang="zh-CN" altLang="en-US" sz="4000"/>
          </a:p>
        </p:txBody>
      </p:sp>
      <p:sp>
        <p:nvSpPr>
          <p:cNvPr id="11" name="文本框 10"/>
          <p:cNvSpPr txBox="1"/>
          <p:nvPr/>
        </p:nvSpPr>
        <p:spPr>
          <a:xfrm>
            <a:off x="2248535" y="3545205"/>
            <a:ext cx="55384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单元8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RC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串联正弦交流电路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95244" y="1413168"/>
            <a:ext cx="8064500" cy="212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有功功率   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指在一个完整周期中，由电阻上消耗的功率，用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P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 。单位为瓦 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Ｗ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1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985" y="921385"/>
            <a:ext cx="3946525" cy="3829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功率关系和功率因数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22" name="组合 2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单元8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RC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1655445" y="3812540"/>
                <a:ext cx="3408045" cy="696595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noAutofit/>
              </a:bodyPr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𝑷</m:t>
                      </m:r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𝑼𝑰𝒄𝒐𝒔</m:t>
                      </m:r>
                      <m:r>
                        <a:rPr lang="zh-CN" altLang="en-US" sz="2000" b="1" i="1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𝝋</m:t>
                      </m:r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=</m:t>
                      </m:r>
                      <m:sSub>
                        <m:sSub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1" i="1" smtClean="0">
                          <a:latin typeface="Cambria Math" panose="02040503050406030204" pitchFamily="18" charset="0"/>
                        </a:rPr>
                        <m:t>𝑹</m:t>
                      </m:r>
                      <m:sSup>
                        <m:sSup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p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altLang="zh-CN" sz="2000" b="1" i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5445" y="3812540"/>
                <a:ext cx="3408045" cy="69659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11188" y="1638935"/>
            <a:ext cx="7725948" cy="212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视在功率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	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把电路中总电压与总电流有效值的乘积称之为视在功率，用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表示，单位为伏安 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(VA)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或千伏安 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(KVA)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，它代表了电源所能提供的功率。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985" y="921385"/>
            <a:ext cx="3946525" cy="3829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功率关系和功率因数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22" name="组合 2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单元8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RC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/>
              <p:cNvSpPr txBox="1"/>
              <p:nvPr/>
            </p:nvSpPr>
            <p:spPr>
              <a:xfrm>
                <a:off x="3350831" y="4203954"/>
                <a:ext cx="1108075" cy="460375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𝑺</m:t>
                      </m:r>
                      <m:r>
                        <a:rPr lang="en-US" altLang="zh-CN" sz="2400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=</m:t>
                      </m:r>
                      <m:r>
                        <a:rPr lang="en-US" altLang="zh-CN" sz="2400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𝑼𝑰</m:t>
                      </m:r>
                    </m:oMath>
                  </m:oMathPara>
                </a14:m>
                <a:endParaRPr lang="zh-CN" altLang="en-US" sz="2400" b="1"/>
              </a:p>
            </p:txBody>
          </p:sp>
        </mc:Choice>
        <mc:Fallback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0831" y="4203954"/>
                <a:ext cx="1108075" cy="460375"/>
              </a:xfrm>
              <a:prstGeom prst="rect">
                <a:avLst/>
              </a:prstGeom>
              <a:blipFill rotWithShape="1">
                <a:blip r:embed="rId4"/>
                <a:stretch>
                  <a:fillRect l="-52" t="-55" r="52" b="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8" name="文本框 6"/>
              <p:cNvSpPr txBox="1"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611188" y="1638935"/>
                <a:ext cx="7725948" cy="2122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en-US" altLang="zh-CN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5. </a:t>
                </a:r>
                <a:r>
                  <a:rPr lang="zh-CN" altLang="en-US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功率因数</a:t>
                </a:r>
                <a:r>
                  <a:rPr lang="zh-CN" altLang="en-US" sz="2800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	</a:t>
                </a:r>
                <a:endParaRPr lang="en-US" altLang="zh-CN" sz="2800" dirty="0">
                  <a:solidFill>
                    <a:schemeClr val="dk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2800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   </a:t>
                </a:r>
                <a:r>
                  <a:rPr lang="zh-CN" altLang="en-US" sz="2800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有功功率与视在功率的比值，称</a:t>
                </a:r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功率因数</a:t>
                </a:r>
                <a:r>
                  <a:rPr lang="zh-CN" altLang="en-US" sz="2800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，用</a:t>
                </a:r>
                <a14:m>
                  <m:oMath xmlns:m="http://schemas.openxmlformats.org/officeDocument/2006/math">
                    <m:r>
                      <a:rPr lang="en-US" altLang="zh-CN" sz="2800" i="1" dirty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黑体" panose="02010609060101010101" pitchFamily="49" charset="-122"/>
                        <a:cs typeface="Cambria Math" panose="02040503050406030204" pitchFamily="18" charset="0"/>
                      </a:rPr>
                      <m:t>𝐶𝑂𝑆</m:t>
                    </m:r>
                    <m:r>
                      <a:rPr lang="en-US" altLang="zh-CN" sz="2800" i="1" dirty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黑体" panose="02010609060101010101" pitchFamily="49" charset="-122"/>
                        <a:cs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zh-CN" altLang="en-US" sz="2800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表示。</a:t>
                </a:r>
                <a:endParaRPr lang="zh-CN" altLang="en-US" sz="2800" dirty="0">
                  <a:solidFill>
                    <a:schemeClr val="dk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</p:txBody>
          </p:sp>
        </mc:Choice>
        <mc:Fallback>
          <p:sp>
            <p:nvSpPr>
              <p:cNvPr id="18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611188" y="1638935"/>
                <a:ext cx="7725948" cy="2122805"/>
              </a:xfrm>
              <a:prstGeom prst="rect">
                <a:avLst/>
              </a:prstGeom>
              <a:blipFill rotWithShape="1">
                <a:blip r:embed="rId4"/>
                <a:stretch>
                  <a:fillRect l="-4" r="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本框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486785" y="4458970"/>
            <a:ext cx="4074160" cy="62992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8100">
            <a:solidFill>
              <a:srgbClr val="FFC000"/>
            </a:solidFill>
          </a:ln>
        </p:spPr>
        <p:txBody>
          <a:bodyPr/>
          <a:lstStyle/>
          <a:p>
            <a:r>
              <a:rPr lang="zh-CN" altLang="en-US" sz="1800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1800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" name="图片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3761997"/>
            <a:ext cx="2395221" cy="224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6985" y="921385"/>
            <a:ext cx="3946525" cy="3829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功率关系和功率因数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22" name="组合 2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单元8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RC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8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内容占位符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68313" y="1628775"/>
            <a:ext cx="8229600" cy="1008137"/>
          </a:xfrm>
          <a:prstGeom prst="rect">
            <a:avLst/>
          </a:prstGeom>
          <a:blipFill>
            <a:blip r:embed="rId2"/>
            <a:stretch>
              <a:fillRect l="-1037" t="-6627" r="-222" b="-15060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" y="3042920"/>
            <a:ext cx="21304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6985" y="921385"/>
            <a:ext cx="3946525" cy="3829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功率关系和功率因数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22" name="组合 2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2" name="文本框 11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单元8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RC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5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22" name="组合 2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单元8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RC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graphicFrame>
        <p:nvGraphicFramePr>
          <p:cNvPr id="2" name="对象 1"/>
          <p:cNvGraphicFramePr/>
          <p:nvPr/>
        </p:nvGraphicFramePr>
        <p:xfrm>
          <a:off x="584835" y="3637915"/>
          <a:ext cx="1805940" cy="188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2" imgW="1533525" imgH="1371600" progId="Paint.Picture">
                  <p:embed/>
                </p:oleObj>
              </mc:Choice>
              <mc:Fallback>
                <p:oleObj name="" r:id="rId2" imgW="1533525" imgH="1371600" progId="Paint.Picture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84835" y="3637915"/>
                        <a:ext cx="1805940" cy="1882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486410" y="1295400"/>
            <a:ext cx="8499475" cy="1753235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>
              <a:lnSpc>
                <a:spcPct val="150000"/>
              </a:lnSpc>
            </a:pPr>
            <a:r>
              <a:rPr lang="zh-CN" altLang="en-US" sz="2400" b="1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练习</a:t>
            </a:r>
            <a:r>
              <a:rPr lang="en-US" altLang="zh-CN" sz="2400" b="1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1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.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交流电路如图所示，已知正弦电压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u=220sin(314t-30</a:t>
            </a:r>
            <a:r>
              <a:rPr lang="en-US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°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)V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，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X</a:t>
            </a:r>
            <a:r>
              <a:rPr lang="en-US" altLang="zh-CN" sz="2400" baseline="-250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C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=30Ω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，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R=40Ω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，试求电路的阻抗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|Z|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、电流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I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、有功功率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P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、无功功率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Q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、功率因数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λ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。</a:t>
            </a:r>
            <a:endParaRPr lang="zh-CN" altLang="en-US" sz="2400">
              <a:latin typeface="Times New Roman" panose="02020603050405020304" charset="0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22" name="组合 2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单元8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RC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86410" y="1295400"/>
            <a:ext cx="8499475" cy="2306955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>
              <a:lnSpc>
                <a:spcPct val="150000"/>
              </a:lnSpc>
            </a:pPr>
            <a:r>
              <a:rPr lang="zh-CN" altLang="en-US" sz="2400" b="1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练习</a:t>
            </a:r>
            <a:r>
              <a:rPr lang="en-US" altLang="zh-CN" sz="2400" b="1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2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.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在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RC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串联电路交流电路中，当两端加上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u= 50 sin100t V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电压时，电流强度为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10 A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。现保持电压的大小不变，提高其频率，则电路中不可能出现的电流强度是（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    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）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A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。</a:t>
            </a:r>
            <a:endParaRPr lang="zh-CN" altLang="en-US" sz="2400">
              <a:latin typeface="Times New Roman" panose="02020603050405020304" charset="0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A. 4	          B. 8             	C. 12	                D. 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16</a:t>
            </a:r>
            <a:endParaRPr lang="en-US" altLang="zh-CN" sz="2400">
              <a:latin typeface="Times New Roman" panose="02020603050405020304" charset="0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6410" y="3972560"/>
            <a:ext cx="8499475" cy="1753235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>
              <a:lnSpc>
                <a:spcPct val="150000"/>
              </a:lnSpc>
            </a:pPr>
            <a:r>
              <a:rPr lang="zh-CN" altLang="en-US" sz="2400" b="1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练习</a:t>
            </a:r>
            <a:r>
              <a:rPr lang="en-US" altLang="zh-CN" sz="2400" b="1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3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.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在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RC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串联电路交流电路中，随着加在电路两端交流电压的频率不断提高，则电流超前电压的相位角（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     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）。</a:t>
            </a:r>
            <a:endParaRPr lang="zh-CN" altLang="en-US" sz="2400">
              <a:latin typeface="Times New Roman" panose="02020603050405020304" charset="0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A. 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增大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	   B. 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减小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	       C. 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保持不变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	     D. </a:t>
            </a:r>
            <a:r>
              <a:rPr lang="en-US" altLang="zh-CN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ABC</a:t>
            </a:r>
            <a:r>
              <a:rPr lang="zh-CN" altLang="en-US" sz="24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皆有可能</a:t>
            </a:r>
            <a:endParaRPr lang="zh-CN" altLang="en-US" sz="2400">
              <a:latin typeface="Times New Roman" panose="02020603050405020304" charset="0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63600" y="2224475"/>
            <a:ext cx="7651329" cy="29674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15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en-US" altLang="zh-CN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RC 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串联电路的电压、电流关系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15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en-US" altLang="zh-CN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RC 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串联电路的功率关系和功率因数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 rot="0">
            <a:off x="4156710" y="414655"/>
            <a:ext cx="4993640" cy="406400"/>
            <a:chOff x="6546" y="653"/>
            <a:chExt cx="7864" cy="640"/>
          </a:xfrm>
        </p:grpSpPr>
        <p:grpSp>
          <p:nvGrpSpPr>
            <p:cNvPr id="15" name="组合 14"/>
            <p:cNvGrpSpPr/>
            <p:nvPr/>
          </p:nvGrpSpPr>
          <p:grpSpPr>
            <a:xfrm rot="0">
              <a:off x="6546" y="653"/>
              <a:ext cx="7865" cy="628"/>
              <a:chOff x="4774" y="800"/>
              <a:chExt cx="7865" cy="628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6743" y="800"/>
                <a:ext cx="1984" cy="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style>
              <a:lnRef idx="0">
                <a:srgbClr val="FFFFFF"/>
              </a:lnRef>
              <a:fillRef idx="2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讲授新知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8699" y="800"/>
                <a:ext cx="1984" cy="628"/>
              </a:xfrm>
              <a:prstGeom prst="rect">
                <a:avLst/>
              </a:prstGeom>
              <a:solidFill>
                <a:srgbClr val="007AAE"/>
              </a:solidFill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课堂小结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0655" y="800"/>
                <a:ext cx="1984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  <a:endParaRPr lang="zh-CN" altLang="en-US" sz="20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4774" y="800"/>
                <a:ext cx="1984" cy="628"/>
              </a:xfrm>
              <a:prstGeom prst="rect">
                <a:avLst/>
              </a:prstGeom>
              <a:ln>
                <a:noFill/>
              </a:ln>
            </p:spPr>
            <p:style>
              <a:lnRef idx="3">
                <a:schemeClr val="accent4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课堂导入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 flipV="1">
              <a:off x="6546" y="1293"/>
              <a:ext cx="7854" cy="1"/>
            </a:xfrm>
            <a:prstGeom prst="line">
              <a:avLst/>
            </a:prstGeom>
            <a:ln w="28575">
              <a:solidFill>
                <a:srgbClr val="007AA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6985" y="415290"/>
            <a:ext cx="779526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spcBef>
                <a:spcPct val="50000"/>
              </a:spcBef>
            </a:pPr>
            <a:r>
              <a: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单元8</a:t>
            </a:r>
            <a:r>
              <a:rPr kumimoji="1" lang="en-US" altLang="zh-CN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RC</a:t>
            </a:r>
            <a:r>
              <a: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串联正弦交流电路</a:t>
            </a:r>
            <a:endParaRPr kumimoji="1" lang="zh-CN" altLang="en-US" sz="22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8079" y="2404758"/>
            <a:ext cx="2643391" cy="246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95885" y="414655"/>
            <a:ext cx="9054465" cy="429895"/>
            <a:chOff x="151" y="653"/>
            <a:chExt cx="14259" cy="677"/>
          </a:xfrm>
        </p:grpSpPr>
        <p:grpSp>
          <p:nvGrpSpPr>
            <p:cNvPr id="22" name="组合 2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51" y="653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单元8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RC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lt1"/>
                </a:solidFill>
                <a:latin typeface="+mj-lt"/>
                <a:cs typeface="+mj-cs"/>
                <a:sym typeface="+mn-ea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8" name="组合 7"/>
          <p:cNvGrpSpPr/>
          <p:nvPr/>
        </p:nvGrpSpPr>
        <p:grpSpPr>
          <a:xfrm rot="0">
            <a:off x="4156710" y="414655"/>
            <a:ext cx="4993640" cy="406400"/>
            <a:chOff x="6546" y="653"/>
            <a:chExt cx="7864" cy="640"/>
          </a:xfrm>
        </p:grpSpPr>
        <p:grpSp>
          <p:nvGrpSpPr>
            <p:cNvPr id="10" name="组合 9"/>
            <p:cNvGrpSpPr/>
            <p:nvPr/>
          </p:nvGrpSpPr>
          <p:grpSpPr>
            <a:xfrm rot="0">
              <a:off x="6546" y="653"/>
              <a:ext cx="7865" cy="628"/>
              <a:chOff x="4774" y="800"/>
              <a:chExt cx="7865" cy="628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6743" y="800"/>
                <a:ext cx="1984" cy="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style>
              <a:lnRef idx="0">
                <a:srgbClr val="FFFFFF"/>
              </a:lnRef>
              <a:fillRef idx="2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讲授新知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8699" y="800"/>
                <a:ext cx="1984" cy="6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课堂小结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0655" y="800"/>
                <a:ext cx="1984" cy="628"/>
              </a:xfrm>
              <a:prstGeom prst="rect">
                <a:avLst/>
              </a:prstGeom>
              <a:solidFill>
                <a:srgbClr val="007AAE"/>
              </a:solidFill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4774" y="800"/>
                <a:ext cx="1984" cy="628"/>
              </a:xfrm>
              <a:prstGeom prst="rect">
                <a:avLst/>
              </a:prstGeom>
              <a:ln>
                <a:noFill/>
              </a:ln>
            </p:spPr>
            <p:style>
              <a:lnRef idx="3">
                <a:schemeClr val="accent4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课堂导入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 flipV="1">
              <a:off x="6546" y="1293"/>
              <a:ext cx="7854" cy="1"/>
            </a:xfrm>
            <a:prstGeom prst="line">
              <a:avLst/>
            </a:prstGeom>
            <a:ln w="28575">
              <a:solidFill>
                <a:srgbClr val="007AA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6985" y="415290"/>
            <a:ext cx="779526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spcBef>
                <a:spcPct val="50000"/>
              </a:spcBef>
            </a:pPr>
            <a:r>
              <a: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单元8</a:t>
            </a:r>
            <a:r>
              <a:rPr kumimoji="1" lang="en-US" altLang="zh-CN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RC</a:t>
            </a:r>
            <a:r>
              <a: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串联正弦交流电路</a:t>
            </a:r>
            <a:endParaRPr kumimoji="1" lang="zh-CN" altLang="en-US" sz="2200" b="1" dirty="0" smtClean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28"/>
          <p:cNvSpPr txBox="1">
            <a:spLocks noChangeArrowheads="1"/>
          </p:cNvSpPr>
          <p:nvPr/>
        </p:nvSpPr>
        <p:spPr bwMode="auto">
          <a:xfrm>
            <a:off x="608212" y="2821887"/>
            <a:ext cx="8027203" cy="23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正弦交流电的一些基本概念和物理量；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纯电阻电路、纯电感电路、纯电容；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电路的电压与电流的大小、相位关系；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串联谐振电路的形成与特点；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提高功率因数的意义。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075" name="Rectangle 2"/>
          <p:cNvSpPr txBox="1"/>
          <p:nvPr>
            <p:custDataLst>
              <p:tags r:id="rId2"/>
            </p:custDataLst>
          </p:nvPr>
        </p:nvSpPr>
        <p:spPr>
          <a:xfrm>
            <a:off x="394970" y="96520"/>
            <a:ext cx="806259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40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模块三　日光灯电路的安装与设计</a:t>
            </a:r>
            <a:endParaRPr lang="zh-CN" altLang="en-US" sz="40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AutoShape 2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1212850" y="1905000"/>
            <a:ext cx="271589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AutoShape 11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2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52270" y="1875155"/>
            <a:ext cx="225869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本模块知识点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3"/>
          <p:cNvSpPr txBox="1"/>
          <p:nvPr>
            <p:custDataLst>
              <p:tags r:id="rId2"/>
            </p:custDataLst>
          </p:nvPr>
        </p:nvSpPr>
        <p:spPr>
          <a:xfrm>
            <a:off x="0" y="2534920"/>
            <a:ext cx="9080500" cy="410337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信号净化的稳定性保障：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RC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串联电路在物联网设备中的应用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物联网（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IoT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）设备是指通过网络连接进行数据收集、处理和交换的设备。在物联网系统中，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RC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串联电路的应用非常广泛。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在物联网设备中，传感器和无线通信模块会产生各种信号，这些信号可能会包含噪声和不必要的频率成分。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RC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串联电路可以作为一个低通滤波器，允许低于特定频率的信号通过，而阻止高频噪声，从而提高信号的质量。例如，在温度传感器数据传输过程中，可能会因为无线信号的干扰而引入噪声。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RC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串联电路可以滤除这些噪声，确保温度数据的准确性。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由于物联网设备可能需要长期运行在恶劣的环境中，因此电路的稳定性、耐用性和抗腐蚀性等因素都至关重要。通过选择合适的电阻和电容元件，以及采用适当的设计和封装工艺，可以确保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RC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串联电路在物联网设备中的可靠性和长期稳定性。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0" y="368935"/>
            <a:ext cx="9143365" cy="430530"/>
            <a:chOff x="11" y="653"/>
            <a:chExt cx="14399" cy="678"/>
          </a:xfrm>
        </p:grpSpPr>
        <p:sp>
          <p:nvSpPr>
            <p:cNvPr id="10" name="文本框 9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单元8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RC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文本框 3"/>
          <p:cNvSpPr txBox="1"/>
          <p:nvPr/>
        </p:nvSpPr>
        <p:spPr>
          <a:xfrm>
            <a:off x="219075" y="1329690"/>
            <a:ext cx="4572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 eaLnBrk="1" hangingPunct="1">
              <a:spcBef>
                <a:spcPct val="20000"/>
              </a:spcBef>
              <a:buClrTx/>
              <a:buSzTx/>
              <a:buFontTx/>
              <a:buChar char="•"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新技术新知识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35060" y="2387917"/>
            <a:ext cx="7841298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在电子电路中，经常遇到电阻和电容串联的电路，如</a:t>
            </a:r>
            <a:r>
              <a:rPr lang="en-US" altLang="zh-CN" sz="3200" b="1" i="1" dirty="0">
                <a:solidFill>
                  <a:schemeClr val="dk1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RC</a:t>
            </a: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移相器、</a:t>
            </a:r>
            <a:r>
              <a:rPr lang="en-US" altLang="zh-CN" sz="3200" b="1" i="1" dirty="0">
                <a:solidFill>
                  <a:schemeClr val="dk1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RC</a:t>
            </a: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振荡器等。</a:t>
            </a:r>
            <a:endParaRPr lang="zh-CN" altLang="en-US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22" name="组合 2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单元8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RC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8" y="1638300"/>
            <a:ext cx="227965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8" y="4448810"/>
            <a:ext cx="1973262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6985" y="921385"/>
            <a:ext cx="3398520" cy="3829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电压与电流的关系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22" name="组合 2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4" name="组合 3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2" name="文本框 11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单元8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RC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5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3094355" y="1638935"/>
                <a:ext cx="5929630" cy="2245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p>
                <a:pPr eaLnBrk="1" hangingPunct="1"/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当</a:t>
                </a:r>
                <a:r>
                  <a:rPr lang="en-US" altLang="zh-CN" sz="2800" b="1" dirty="0">
                    <a:solidFill>
                      <a:schemeClr val="dk1"/>
                    </a:solidFill>
                    <a:latin typeface="Times New Roman" panose="02020603050405020304" charset="0"/>
                    <a:ea typeface="黑体" panose="02010609060101010101" pitchFamily="49" charset="-122"/>
                    <a:cs typeface="Times New Roman" panose="02020603050405020304" charset="0"/>
                  </a:rPr>
                  <a:t>R</a:t>
                </a:r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和</a:t>
                </a:r>
                <a:r>
                  <a:rPr lang="en-US" altLang="zh-CN" sz="2800" b="1" dirty="0">
                    <a:solidFill>
                      <a:schemeClr val="dk1"/>
                    </a:solidFill>
                    <a:latin typeface="Times New Roman" panose="02020603050405020304" charset="0"/>
                    <a:ea typeface="黑体" panose="02010609060101010101" pitchFamily="49" charset="-122"/>
                    <a:cs typeface="Times New Roman" panose="02020603050405020304" charset="0"/>
                  </a:rPr>
                  <a:t>L</a:t>
                </a:r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是串联接在电路中的，所以他们有一个相同的电流强度</a:t>
                </a:r>
                <a:r>
                  <a:rPr lang="en-US" altLang="zh-CN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i</a:t>
                </a:r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，</a:t>
                </a:r>
                <a:endParaRPr lang="en-US" altLang="zh-CN" sz="2800" b="1" dirty="0">
                  <a:solidFill>
                    <a:schemeClr val="dk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  <a:p>
                <a:pPr eaLnBrk="1" hangingPunct="1"/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设：</a:t>
                </a:r>
                <a:endParaRPr lang="en-US" altLang="zh-CN" sz="2800" b="1" dirty="0">
                  <a:solidFill>
                    <a:schemeClr val="dk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𝒊</m:t>
                      </m:r>
                      <m:r>
                        <a:rPr lang="en-US" altLang="zh-CN" sz="2800" b="1" i="1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=</m:t>
                      </m:r>
                      <m:sSub>
                        <m:sSubPr>
                          <m:ctrlPr>
                            <a:rPr lang="en-US" altLang="zh-CN" sz="2800" b="1" i="1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altLang="zh-CN" sz="2800" b="1" i="1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r>
                        <a:rPr lang="en-US" altLang="zh-CN" sz="2800" b="1" i="1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𝒔𝒊𝒏</m:t>
                      </m:r>
                      <m:r>
                        <a:rPr lang="zh-CN" altLang="en-US" sz="2800" b="1" i="1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𝝎</m:t>
                      </m:r>
                      <m:r>
                        <a:rPr lang="en-US" altLang="zh-CN" sz="2800" b="1" i="1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en-US" altLang="zh-CN" sz="2800" b="1" dirty="0">
                  <a:solidFill>
                    <a:schemeClr val="dk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  <a:p>
                <a:pPr eaLnBrk="1" hangingPunct="1"/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则：</a:t>
                </a:r>
                <a:endParaRPr lang="zh-CN" altLang="en-US" sz="2800" b="1" dirty="0">
                  <a:solidFill>
                    <a:schemeClr val="dk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</p:txBody>
          </p:sp>
        </mc:Choice>
        <mc:Fallback>
          <p:sp>
            <p:nvSpPr>
              <p:cNvPr id="3" name="Rectangle 5"/>
              <p:cNvSpPr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3094355" y="1638935"/>
                <a:ext cx="5929630" cy="224536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/>
              <p:cNvSpPr txBox="1"/>
              <p:nvPr/>
            </p:nvSpPr>
            <p:spPr>
              <a:xfrm>
                <a:off x="3323590" y="3913505"/>
                <a:ext cx="2926080" cy="398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r>
                        <a:rPr lang="en-US" altLang="zh-CN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r>
                        <a:rPr lang="en-US" altLang="zh-CN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𝒔𝒊𝒏</m:t>
                      </m:r>
                      <m:r>
                        <a:rPr lang="zh-CN" alt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𝝎</m:t>
                      </m:r>
                      <m:r>
                        <a:rPr lang="en-US" altLang="zh-CN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en-US" altLang="zh-CN" sz="2000" b="1" i="1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590" y="3913505"/>
                <a:ext cx="2926080" cy="39878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3518535" y="4448810"/>
                <a:ext cx="3369945" cy="398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sub>
                      </m:sSub>
                      <m:r>
                        <a:rPr lang="en-US" altLang="zh-CN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𝑪</m:t>
                          </m:r>
                        </m:sub>
                      </m:sSub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func>
                        <m:func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𝐬𝐢𝐧</m:t>
                          </m:r>
                        </m:fName>
                        <m:e>
                          <m:d>
                            <m:dPr>
                              <m:ctrlPr>
                                <a:rPr lang="en-US" altLang="zh-CN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lang="en-US" altLang="zh-CN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m:rPr>
                                  <m:nor/>
                                </m:rPr>
                                <a:rPr lang="en-US" altLang="zh-CN" sz="2000" b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en-US" altLang="zh-CN" sz="2000" b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90</m:t>
                              </m:r>
                              <m:r>
                                <a:rPr lang="en-US" altLang="zh-CN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zh-CN" sz="2000" b="1" i="1" dirty="0">
                  <a:solidFill>
                    <a:schemeClr val="tx1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8535" y="4448810"/>
                <a:ext cx="3369945" cy="39878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3693795" y="4984115"/>
                <a:ext cx="7636510" cy="398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p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𝒖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𝑪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sSub>
                      <m:sSub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𝒔𝒊𝒏</m:t>
                    </m:r>
                    <m:r>
                      <a:rPr lang="zh-CN" altLang="en-US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𝝎</m:t>
                    </m:r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sub>
                    </m:sSub>
                    <m:sSub>
                      <m:sSub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func>
                      <m:func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zh-CN" sz="20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𝐬𝐢𝐧</m:t>
                        </m:r>
                      </m:fName>
                      <m:e>
                        <m:d>
                          <m:dPr>
                            <m:ctrlPr>
                              <a:rPr lang="en-US" altLang="zh-CN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CN" altLang="en-US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𝝎</m:t>
                            </m:r>
                            <m:r>
                              <a:rPr lang="en-US" altLang="zh-CN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90</m:t>
                            </m:r>
                            <m:r>
                              <a:rPr lang="en-US" altLang="zh-CN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°</m:t>
                            </m:r>
                          </m:e>
                        </m:d>
                      </m:e>
                    </m:func>
                  </m:oMath>
                </a14:m>
                <a:endParaRPr lang="en-US" altLang="zh-CN" sz="2000" b="1" i="1" dirty="0">
                  <a:solidFill>
                    <a:schemeClr val="tx1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3795" y="4984115"/>
                <a:ext cx="7636510" cy="39878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3011805" y="5784215"/>
                <a:ext cx="5213350" cy="39751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p>
                <a14:m>
                  <m:oMath xmlns:m="http://schemas.openxmlformats.org/officeDocument/2006/math">
                    <m:r>
                      <a:rPr lang="zh-CN" altLang="en-US" sz="2000" b="1" i="1" smtClean="0">
                        <a:latin typeface="Cambria Math" panose="02040503050406030204" pitchFamily="18" charset="0"/>
                      </a:rPr>
                      <m:t>相量表达式</m:t>
                    </m:r>
                    <m:r>
                      <a:rPr lang="en-US" altLang="zh-CN" sz="2000" i="1" smtClean="0">
                        <a:latin typeface="Cambria Math" panose="02040503050406030204" pitchFamily="18" charset="0"/>
                      </a:rPr>
                      <m:t>    </m:t>
                    </m:r>
                    <m:acc>
                      <m:accPr>
                        <m:chr m:val="̇"/>
                        <m:ctrlPr>
                          <a:rPr lang="zh-CN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</m:acc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̇"/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acc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̇"/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dirty="0"/>
                  <a:t>=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altLang="zh-CN" dirty="0"/>
                  <a:t>-</a:t>
                </a:r>
                <a:r>
                  <a:rPr lang="en-US" altLang="zh-CN" dirty="0"/>
                  <a:t>j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acc>
                      <m:accPr>
                        <m:chr m:val="̇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acc>
                  </m:oMath>
                </a14:m>
                <a:r>
                  <a:rPr lang="en-US" altLang="zh-CN" dirty="0"/>
                  <a:t>=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𝑅</m:t>
                    </m:r>
                    <m:r>
                      <m:rPr>
                        <m:nor/>
                      </m:rPr>
                      <a:rPr lang="en-US" altLang="zh-CN" dirty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altLang="zh-CN" dirty="0">
                        <a:latin typeface="Cambria Math" panose="02040503050406030204" pitchFamily="18" charset="0"/>
                      </a:rPr>
                      <m:t>j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1805" y="5784215"/>
                <a:ext cx="5213350" cy="39751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1" y="1296875"/>
            <a:ext cx="2590356" cy="2383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文本框 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843722" y="3317026"/>
            <a:ext cx="3078447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ea typeface="微软雅黑" panose="020B0503020204020204" pitchFamily="34" charset="-122"/>
              </a:rPr>
              <a:t>式子还可表示成：</a:t>
            </a:r>
            <a:endParaRPr lang="zh-CN" altLang="en-US" sz="2000">
              <a:ea typeface="微软雅黑" panose="020B0503020204020204" pitchFamily="34" charset="-122"/>
            </a:endParaRPr>
          </a:p>
        </p:txBody>
      </p:sp>
      <p:sp>
        <p:nvSpPr>
          <p:cNvPr id="2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6985" y="921385"/>
            <a:ext cx="3398520" cy="3829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电压与电流的关系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8" name="组合 7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1" name="组合 10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2" name="文本框 11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单元8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RC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874010" y="1508125"/>
            <a:ext cx="6013450" cy="101473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en-US" altLang="zh-CN" sz="20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RC </a:t>
            </a:r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串联电路中的电压相位关系可用相量图</a:t>
            </a:r>
            <a:r>
              <a:rPr lang="en-US" altLang="zh-CN" sz="2000">
                <a:latin typeface="Arial" panose="020B0604020202020204" pitchFamily="34" charset="0"/>
                <a:ea typeface="微软雅黑" panose="020B0503020204020204" pitchFamily="34" charset="-122"/>
              </a:rPr>
              <a:t> 3.8.2 </a:t>
            </a:r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所示</a:t>
            </a:r>
            <a:r>
              <a:rPr lang="en-US" altLang="zh-CN" sz="2000">
                <a:latin typeface="Arial" panose="020B0604020202020204" pitchFamily="34" charset="0"/>
                <a:ea typeface="微软雅黑" panose="020B0503020204020204" pitchFamily="34" charset="-122"/>
              </a:rPr>
              <a:t>,</a:t>
            </a:r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从相量图</a:t>
            </a:r>
            <a:r>
              <a:rPr lang="en-US" altLang="zh-CN" sz="2000">
                <a:latin typeface="Arial" panose="020B0604020202020204" pitchFamily="34" charset="0"/>
                <a:ea typeface="微软雅黑" panose="020B0503020204020204" pitchFamily="34" charset="-122"/>
              </a:rPr>
              <a:t> 3.8.2 </a:t>
            </a:r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中可以看到，与</a:t>
            </a:r>
            <a:r>
              <a:rPr lang="en-US" altLang="zh-CN" sz="20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RL</a:t>
            </a:r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串联正弦交流电路一样，有</a:t>
            </a:r>
            <a:r>
              <a:rPr lang="en-US" altLang="zh-CN" sz="2000">
                <a:latin typeface="Arial" panose="020B0604020202020204" pitchFamily="34" charset="0"/>
                <a:ea typeface="微软雅黑" panose="020B0503020204020204" pitchFamily="34" charset="-122"/>
              </a:rPr>
              <a:t>:</a:t>
            </a:r>
            <a:endParaRPr lang="en-US" altLang="zh-CN" sz="20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/>
            </p:nvSpPr>
            <p:spPr>
              <a:xfrm>
                <a:off x="3166745" y="2647950"/>
                <a:ext cx="5395595" cy="65024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 anchor="t">
                <a:spAutoFit/>
              </a:bodyPr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𝐼𝑅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  <m:sSub>
                                    <m:sSubPr>
                                      <m:ctrlP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𝐼</m:t>
                      </m:r>
                      <m:rad>
                        <m:radPr>
                          <m:deg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altLang="zh-CN" b="0" i="1" smtClean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6745" y="2647950"/>
                <a:ext cx="5395595" cy="65024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/>
              <p:cNvSpPr txBox="1"/>
              <p:nvPr/>
            </p:nvSpPr>
            <p:spPr>
              <a:xfrm>
                <a:off x="4051076" y="4118164"/>
                <a:ext cx="2315808" cy="52705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num>
                      <m:den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den>
                    </m:f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altLang="zh-CN" sz="2000" dirty="0"/>
                  <a:t>=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endParaRPr lang="zh-CN" altLang="en-US" sz="2000" dirty="0"/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1076" y="4118164"/>
                <a:ext cx="2315808" cy="527050"/>
              </a:xfrm>
              <a:prstGeom prst="rect">
                <a:avLst/>
              </a:prstGeom>
              <a:blipFill rotWithShape="1">
                <a:blip r:embed="rId6"/>
                <a:stretch>
                  <a:fillRect l="-18" t="-36" r="16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/>
          <p:cNvSpPr txBox="1"/>
          <p:nvPr/>
        </p:nvSpPr>
        <p:spPr>
          <a:xfrm>
            <a:off x="534035" y="5342255"/>
            <a:ext cx="8062595" cy="706755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式中的</a:t>
            </a:r>
            <a:r>
              <a:rPr lang="en-US" altLang="zh-CN" sz="2000">
                <a:latin typeface="Arial" panose="020B0604020202020204" pitchFamily="34" charset="0"/>
                <a:ea typeface="微软雅黑" panose="020B0503020204020204" pitchFamily="34" charset="-122"/>
              </a:rPr>
              <a:t>|Z|</a:t>
            </a:r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称为电路的阻抗模，它表示了电阻、电容串联后的等效电阻，对电流起着阻碍作用，单位为欧姆</a:t>
            </a:r>
            <a:r>
              <a:rPr lang="en-US" altLang="zh-CN" sz="2000">
                <a:latin typeface="Arial" panose="020B0604020202020204" pitchFamily="34" charset="0"/>
                <a:ea typeface="微软雅黑" panose="020B0503020204020204" pitchFamily="34" charset="-122"/>
              </a:rPr>
              <a:t>(Ω)</a:t>
            </a:r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47" y="1547879"/>
            <a:ext cx="2337678" cy="2243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3" name="文本框 22"/>
              <p:cNvSpPr txBox="1">
                <a:spLocks noChangeArrowheads="1"/>
              </p:cNvSpPr>
              <p:nvPr/>
            </p:nvSpPr>
            <p:spPr bwMode="auto">
              <a:xfrm>
                <a:off x="533238" y="5879465"/>
                <a:ext cx="6833715" cy="5219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en-US" altLang="zh-CN" sz="2800" b="1" dirty="0">
                        <a:solidFill>
                          <a:srgbClr val="FF0000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  <a:ea typeface="黑体" panose="02010609060101010101" pitchFamily="49" charset="-122"/>
                        <a:cs typeface="Cambria Math" panose="02040503050406030204" pitchFamily="18" charset="0"/>
                      </a:rPr>
                      <m:t> </m:t>
                    </m:r>
                    <m:r>
                      <a:rPr lang="en-US" altLang="zh-CN" sz="2800" b="1" dirty="0">
                        <a:solidFill>
                          <a:srgbClr val="FF0000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  <a:ea typeface="黑体" panose="02010609060101010101" pitchFamily="49" charset="-122"/>
                        <a:cs typeface="Cambria Math" panose="02040503050406030204" pitchFamily="18" charset="0"/>
                      </a:rPr>
                      <m:t>𝛗</m:t>
                    </m:r>
                    <m:r>
                      <a:rPr lang="en-US" altLang="zh-CN" sz="2800" b="1" dirty="0">
                        <a:solidFill>
                          <a:srgbClr val="FF0000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  <a:ea typeface="黑体" panose="02010609060101010101" pitchFamily="49" charset="-122"/>
                        <a:cs typeface="Cambria Math" panose="02040503050406030204" pitchFamily="18" charset="0"/>
                      </a:rPr>
                      <m:t>&lt;</m:t>
                    </m:r>
                    <m:r>
                      <a:rPr lang="en-US" altLang="zh-CN" sz="2800" b="1" dirty="0">
                        <a:solidFill>
                          <a:srgbClr val="FF0000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  <a:ea typeface="黑体" panose="02010609060101010101" pitchFamily="49" charset="-122"/>
                        <a:cs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zh-CN" altLang="en-US" sz="2800" b="1" dirty="0"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，说明电源电压滞后于电流。</a:t>
                </a:r>
                <a:endParaRPr lang="zh-CN" altLang="en-US" sz="2800" b="1" dirty="0"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</p:txBody>
          </p:sp>
        </mc:Choice>
        <mc:Fallback>
          <p:sp>
            <p:nvSpPr>
              <p:cNvPr id="23" name="文本框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3238" y="5879465"/>
                <a:ext cx="6833715" cy="521970"/>
              </a:xfrm>
              <a:prstGeom prst="rect">
                <a:avLst/>
              </a:prstGeom>
              <a:blipFill rotWithShape="1">
                <a:blip r:embed="rId3"/>
                <a:stretch>
                  <a:fillRect l="-7" r="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6985" y="921385"/>
            <a:ext cx="3398520" cy="3829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电压与电流的关系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8" name="组合 7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1" name="组合 10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2" name="文本框 11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单元8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RC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145155" y="1374140"/>
            <a:ext cx="5824220" cy="101473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同样，</a:t>
            </a:r>
            <a:r>
              <a:rPr lang="en-US" altLang="zh-CN" sz="20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|Z|</a:t>
            </a:r>
            <a:r>
              <a:rPr lang="zh-CN" altLang="en-US" sz="20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、</a:t>
            </a:r>
            <a:r>
              <a:rPr lang="en-US" altLang="zh-CN" sz="20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R</a:t>
            </a:r>
            <a:r>
              <a:rPr lang="zh-CN" altLang="en-US" sz="20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、</a:t>
            </a:r>
            <a:r>
              <a:rPr lang="en-US" altLang="zh-CN" sz="20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Xc</a:t>
            </a:r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这三者的关系也可以用一个直角</a:t>
            </a:r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/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三角形来表示，这个直角三角形称为阻抗三角形，</a:t>
            </a:r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/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如图</a:t>
            </a:r>
            <a:r>
              <a:rPr lang="en-US" altLang="zh-CN" sz="2000">
                <a:latin typeface="Arial" panose="020B0604020202020204" pitchFamily="34" charset="0"/>
                <a:ea typeface="微软雅黑" panose="020B0503020204020204" pitchFamily="34" charset="-122"/>
              </a:rPr>
              <a:t>3.8.3</a:t>
            </a:r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所示。</a:t>
            </a:r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4819650" y="2596357"/>
          <a:ext cx="2175510" cy="832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公式" r:id="rId5" imgW="1079500" imgH="419100" progId="Equation.3">
                  <p:embed/>
                </p:oleObj>
              </mc:Choice>
              <mc:Fallback>
                <p:oleObj name="公式" r:id="rId5" imgW="1079500" imgH="4191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9650" y="2596357"/>
                        <a:ext cx="2175510" cy="832485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533400" y="4034790"/>
            <a:ext cx="8506460" cy="706755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式中的</a:t>
            </a:r>
            <a:r>
              <a:rPr lang="en-US" altLang="zh-CN" sz="2000">
                <a:latin typeface="Arial" panose="020B0604020202020204" pitchFamily="34" charset="0"/>
                <a:ea typeface="微软雅黑" panose="020B0503020204020204" pitchFamily="34" charset="-122"/>
              </a:rPr>
              <a:t>|Z|</a:t>
            </a:r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称为阻抗，它不仅反映了阻抗的大小，同时也反映了电压与电流</a:t>
            </a:r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/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之间的相位关系，从图</a:t>
            </a:r>
            <a:r>
              <a:rPr lang="en-US" altLang="zh-CN" sz="2000">
                <a:latin typeface="Arial" panose="020B0604020202020204" pitchFamily="34" charset="0"/>
                <a:ea typeface="微软雅黑" panose="020B0503020204020204" pitchFamily="34" charset="-122"/>
              </a:rPr>
              <a:t>3.8.3</a:t>
            </a:r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中可以看出电源电压与电流之间的相位差</a:t>
            </a:r>
            <a:r>
              <a:rPr lang="en-US" altLang="zh-CN" sz="2000">
                <a:latin typeface="Arial" panose="020B0604020202020204" pitchFamily="34" charset="0"/>
                <a:ea typeface="微软雅黑" panose="020B0503020204020204" pitchFamily="34" charset="-122"/>
              </a:rPr>
              <a:t>φ</a:t>
            </a:r>
            <a:r>
              <a:rPr lang="zh-CN" altLang="en-US" sz="2000">
                <a:latin typeface="Arial" panose="020B0604020202020204" pitchFamily="34" charset="0"/>
                <a:ea typeface="微软雅黑" panose="020B0503020204020204" pitchFamily="34" charset="-122"/>
              </a:rPr>
              <a:t>为</a:t>
            </a:r>
            <a:r>
              <a:rPr lang="en-US" altLang="zh-CN" sz="2000">
                <a:latin typeface="Arial" panose="020B0604020202020204" pitchFamily="34" charset="0"/>
                <a:ea typeface="微软雅黑" panose="020B0503020204020204" pitchFamily="34" charset="-122"/>
              </a:rPr>
              <a:t>:</a:t>
            </a:r>
            <a:endParaRPr lang="en-US" altLang="zh-CN" sz="20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1764665" y="4985385"/>
                <a:ext cx="4572000" cy="650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𝝋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=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𝒂𝒓𝒄𝒕𝒂𝒏</m:t>
                      </m:r>
                      <m:f>
                        <m:fPr>
                          <m:ctrlP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b="1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𝑼</m:t>
                              </m:r>
                            </m:e>
                            <m:sub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b="1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𝑼</m:t>
                              </m:r>
                            </m:e>
                            <m:sub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𝑹</m:t>
                              </m:r>
                            </m:sub>
                          </m:sSub>
                        </m:den>
                      </m:f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=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𝒂𝒓𝒄𝒕𝒂𝒏</m:t>
                      </m:r>
                      <m:f>
                        <m:fPr>
                          <m:ctrlP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b="1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num>
                        <m:den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endParaRPr lang="en-US" altLang="zh-CN"/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4665" y="4985385"/>
                <a:ext cx="4572000" cy="65024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8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5449" y="1403020"/>
            <a:ext cx="692549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 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瞬时功率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985" y="921385"/>
            <a:ext cx="3946525" cy="3829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功率关系和功率因数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8" name="组合 7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1" name="文本框 10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单元8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RC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/>
              <p:cNvSpPr txBox="1"/>
              <p:nvPr/>
            </p:nvSpPr>
            <p:spPr>
              <a:xfrm>
                <a:off x="587375" y="2034540"/>
                <a:ext cx="8190230" cy="10147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sz="2000" b="1" dirty="0"/>
                  <a:t>在</a:t>
                </a:r>
                <a:r>
                  <a:rPr lang="en-US" altLang="zh-CN" sz="2000" b="1" dirty="0">
                    <a:latin typeface="Times New Roman" panose="02020603050405020304" charset="0"/>
                    <a:cs typeface="Times New Roman" panose="02020603050405020304" charset="0"/>
                  </a:rPr>
                  <a:t>RC</a:t>
                </a:r>
                <a:r>
                  <a:rPr lang="zh-CN" altLang="en-US" sz="2000" b="1" dirty="0"/>
                  <a:t>串联正弦交流电路中，设正弦交流电路的</a:t>
                </a:r>
                <a:r>
                  <a:rPr lang="zh-CN" altLang="en-US" sz="2000" b="1" dirty="0">
                    <a:solidFill>
                      <a:schemeClr val="dk1">
                        <a:lumMod val="85000"/>
                        <a:lumOff val="15000"/>
                      </a:schemeClr>
                    </a:solidFill>
                    <a:latin typeface="宋体" panose="02010600030101010101" pitchFamily="2" charset="-122"/>
                    <a:cs typeface="黑体" panose="02010609060101010101" pitchFamily="49" charset="-122"/>
                  </a:rPr>
                  <a:t>电流为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𝒊</m:t>
                    </m:r>
                    <m:r>
                      <a:rPr lang="en-US" altLang="zh-CN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=</m:t>
                    </m:r>
                    <m:sSub>
                      <m:sSubPr>
                        <m:ctrlPr>
                          <a:rPr lang="en-US" altLang="zh-CN" sz="2000" b="1" i="1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r>
                      <a:rPr lang="en-US" altLang="zh-CN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𝒔𝒊𝒏</m:t>
                    </m:r>
                    <m:r>
                      <a:rPr lang="zh-CN" altLang="en-US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𝝎</m:t>
                    </m:r>
                    <m:r>
                      <a:rPr lang="en-US" altLang="zh-CN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en-US" altLang="zh-CN" sz="2000" b="1" dirty="0">
                    <a:solidFill>
                      <a:schemeClr val="dk1">
                        <a:lumMod val="85000"/>
                        <a:lumOff val="15000"/>
                      </a:schemeClr>
                    </a:solidFill>
                    <a:latin typeface="宋体" panose="02010600030101010101" pitchFamily="2" charset="-122"/>
                    <a:cs typeface="黑体" panose="02010609060101010101" pitchFamily="49" charset="-122"/>
                  </a:rPr>
                  <a:t>,</a:t>
                </a:r>
                <a:r>
                  <a:rPr lang="zh-CN" altLang="en-US" sz="2000" b="1" dirty="0"/>
                  <a:t>电压为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𝒖</m:t>
                    </m:r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=</m:t>
                    </m:r>
                    <m:sSub>
                      <m:sSubPr>
                        <m:ctrlPr>
                          <a:rPr lang="en-US" altLang="zh-CN" sz="2000" b="1" i="1" smtClean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𝒔𝒊𝒏</m:t>
                    </m:r>
                    <m:r>
                      <a:rPr lang="zh-CN" altLang="en-US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（</m:t>
                    </m:r>
                    <m:r>
                      <a:rPr lang="zh-CN" altLang="en-US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𝝎</m:t>
                    </m:r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zh-CN" altLang="en-US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𝝋</m:t>
                    </m:r>
                    <m:r>
                      <a:rPr lang="zh-CN" altLang="en-US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）</m:t>
                    </m:r>
                  </m:oMath>
                </a14:m>
                <a:r>
                  <a:rPr lang="zh-CN" altLang="en-US" sz="2000" b="1" dirty="0">
                    <a:solidFill>
                      <a:schemeClr val="dk1">
                        <a:lumMod val="85000"/>
                        <a:lumOff val="15000"/>
                      </a:schemeClr>
                    </a:solidFill>
                    <a:latin typeface="宋体" panose="02010600030101010101" pitchFamily="2" charset="-122"/>
                    <a:cs typeface="黑体" panose="02010609060101010101" pitchFamily="49" charset="-122"/>
                  </a:rPr>
                  <a:t>（</a:t>
                </a:r>
                <a14:m>
                  <m:oMath xmlns:m="http://schemas.openxmlformats.org/officeDocument/2006/math">
                    <m:r>
                      <a:rPr lang="zh-CN" altLang="en-US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𝝋</m:t>
                    </m:r>
                    <m:r>
                      <a:rPr lang="en-US" altLang="zh-CN" sz="2000" b="1" i="0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&lt;</m:t>
                    </m:r>
                    <m:r>
                      <a:rPr lang="en-US" altLang="zh-CN" sz="2000" b="1" i="0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𝟎</m:t>
                    </m:r>
                  </m:oMath>
                </a14:m>
                <a:r>
                  <a:rPr lang="zh-CN" altLang="en-US" sz="2000" b="1" dirty="0">
                    <a:solidFill>
                      <a:schemeClr val="dk1">
                        <a:lumMod val="85000"/>
                        <a:lumOff val="15000"/>
                      </a:schemeClr>
                    </a:solidFill>
                    <a:latin typeface="宋体" panose="02010600030101010101" pitchFamily="2" charset="-122"/>
                    <a:cs typeface="黑体" panose="02010609060101010101" pitchFamily="49" charset="-122"/>
                  </a:rPr>
                  <a:t>），则瞬时功率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𝒑</m:t>
                    </m:r>
                  </m:oMath>
                </a14:m>
                <a:r>
                  <a:rPr lang="zh-CN" altLang="en-US" sz="2000" b="1" dirty="0">
                    <a:solidFill>
                      <a:schemeClr val="dk1">
                        <a:lumMod val="85000"/>
                        <a:lumOff val="15000"/>
                      </a:schemeClr>
                    </a:solidFill>
                    <a:latin typeface="宋体" panose="02010600030101010101" pitchFamily="2" charset="-122"/>
                    <a:cs typeface="黑体" panose="02010609060101010101" pitchFamily="49" charset="-122"/>
                  </a:rPr>
                  <a:t>的表达式为：</a:t>
                </a:r>
                <a:endParaRPr lang="en-US" altLang="zh-CN" sz="20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宋体" panose="02010600030101010101" pitchFamily="2" charset="-122"/>
                  <a:cs typeface="黑体" panose="02010609060101010101" pitchFamily="49" charset="-122"/>
                </a:endParaRPr>
              </a:p>
            </p:txBody>
          </p:sp>
        </mc:Choice>
        <mc:Fallback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375" y="2034540"/>
                <a:ext cx="8190230" cy="101473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2407920" y="3615690"/>
                <a:ext cx="4145915" cy="101473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spAutoFit/>
              </a:bodyPr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𝒑</m:t>
                      </m:r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=</m:t>
                      </m:r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𝒖𝒊</m:t>
                      </m:r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=</m:t>
                      </m:r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𝒔𝒊𝒏</m:t>
                      </m:r>
                      <m:r>
                        <a:rPr lang="zh-CN" altLang="en-US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𝝎</m:t>
                      </m:r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𝒕𝒔𝒊𝒏</m:t>
                      </m:r>
                      <m:d>
                        <m:dPr>
                          <m:ctrlPr>
                            <a:rPr lang="en-US" altLang="zh-CN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𝝎</m:t>
                          </m:r>
                          <m:r>
                            <a:rPr lang="en-US" altLang="zh-CN" sz="2000" b="1" i="1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altLang="zh-CN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zh-CN" altLang="en-US" sz="2000" b="1" i="1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黑体" panose="02010609060101010101" pitchFamily="49" charset="-122"/>
                            </a:rPr>
                            <m:t>𝝋</m:t>
                          </m:r>
                        </m:e>
                      </m:d>
                    </m:oMath>
                  </m:oMathPara>
                </a14:m>
                <a:endParaRPr lang="en-US" altLang="zh-CN" sz="2000" b="1" i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      =</m:t>
                    </m:r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𝑼𝑰𝒄𝒐𝒔</m:t>
                    </m:r>
                    <m:r>
                      <a:rPr lang="zh-CN" altLang="en-US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𝝋</m:t>
                    </m:r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−</m:t>
                    </m:r>
                  </m:oMath>
                </a14:m>
                <a:r>
                  <a:rPr lang="en-US" altLang="zh-CN" sz="2000" b="1" dirty="0">
                    <a:solidFill>
                      <a:schemeClr val="dk1">
                        <a:lumMod val="85000"/>
                        <a:lumOff val="1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𝑼𝑰𝒄𝒐𝒔</m:t>
                    </m:r>
                  </m:oMath>
                </a14:m>
                <a:r>
                  <a:rPr lang="en-US" altLang="zh-CN" sz="2000" b="1" dirty="0">
                    <a:solidFill>
                      <a:schemeClr val="dk1">
                        <a:lumMod val="85000"/>
                        <a:lumOff val="1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1" i="1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000" b="1" i="1" smtClean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zh-CN" altLang="en-US" sz="2000" b="1" i="1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  <m:r>
                          <a:rPr lang="en-US" altLang="zh-CN" sz="2000" b="1" i="1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altLang="zh-CN" sz="2000" b="1" i="1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zh-CN" altLang="en-US" sz="2000" b="1" i="1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黑体" panose="02010609060101010101" pitchFamily="49" charset="-122"/>
                          </a:rPr>
                          <m:t>𝝋</m:t>
                        </m:r>
                      </m:e>
                    </m:d>
                  </m:oMath>
                </a14:m>
                <a:endParaRPr lang="en-US" altLang="zh-CN" sz="2000" b="1" i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7920" y="3615690"/>
                <a:ext cx="4145915" cy="101473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6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8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49269" y="1624167"/>
            <a:ext cx="7289873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无功功率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985" y="921385"/>
            <a:ext cx="3946525" cy="3829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功率关系和功率因数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85" y="414655"/>
            <a:ext cx="9143365" cy="430530"/>
            <a:chOff x="11" y="653"/>
            <a:chExt cx="14399" cy="678"/>
          </a:xfrm>
        </p:grpSpPr>
        <p:grpSp>
          <p:nvGrpSpPr>
            <p:cNvPr id="22" name="组合 21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1" name="文本框 10"/>
            <p:cNvSpPr txBox="1"/>
            <p:nvPr/>
          </p:nvSpPr>
          <p:spPr>
            <a:xfrm>
              <a:off x="11" y="654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单元8</a:t>
              </a:r>
              <a:r>
                <a:rPr kumimoji="1" lang="en-US" altLang="zh-CN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RC</a:t>
              </a:r>
              <a:r>
                <a:rPr kumimoji="1" lang="zh-CN" altLang="en-US" sz="22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939165" y="2334260"/>
            <a:ext cx="75304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/>
              <a:t>对于</a:t>
            </a:r>
            <a:r>
              <a:rPr lang="en-US" altLang="zh-CN" sz="2000" b="1">
                <a:latin typeface="Times New Roman" panose="02020603050405020304" charset="0"/>
                <a:cs typeface="Times New Roman" panose="02020603050405020304" charset="0"/>
              </a:rPr>
              <a:t>RC </a:t>
            </a:r>
            <a:r>
              <a:rPr lang="zh-CN" altLang="en-US" sz="2000" b="1"/>
              <a:t>申联正弦交流电路，电路中总的无功功率也就是电容器上的无功功率，其大小</a:t>
            </a:r>
            <a:r>
              <a:rPr lang="zh-CN" altLang="en-US" sz="2000" b="1"/>
              <a:t>为：</a:t>
            </a:r>
            <a:endParaRPr lang="zh-CN" altLang="en-US" sz="2000" b="1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/>
            </p:nvSpPr>
            <p:spPr>
              <a:xfrm>
                <a:off x="2573020" y="3775075"/>
                <a:ext cx="3910330" cy="459105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𝑸</m:t>
                      </m:r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sub>
                      </m:sSub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𝑼𝑰𝒔𝒊𝒏</m:t>
                      </m:r>
                      <m:r>
                        <a:rPr lang="zh-CN" altLang="en-US" sz="2400" b="1" i="1" smtClean="0">
                          <a:latin typeface="Cambria Math" panose="02040503050406030204" pitchFamily="18" charset="0"/>
                        </a:rPr>
                        <m:t>𝝋</m:t>
                      </m:r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sub>
                      </m:sSub>
                      <m:sSup>
                        <m:sSupPr>
                          <m:ctrlP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p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zh-CN" altLang="en-US" sz="2400" b="1" dirty="0"/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3020" y="3775075"/>
                <a:ext cx="3910330" cy="45910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2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BEAUTIFY_FLAG" val=""/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71.xml><?xml version="1.0" encoding="utf-8"?>
<p:tagLst xmlns:p="http://schemas.openxmlformats.org/presentationml/2006/main">
  <p:tag name="KSO_WPP_MARK_KEY" val="b047a6f6-948f-48f5-9a12-ee0d6eda6c5f"/>
  <p:tag name="COMMONDATA" val="eyJoZGlkIjoiN2Q2YWFjYjJiZGJlNTVhNGM1YjczNDljNDM2MzAzMWEifQ=="/>
  <p:tag name="commondata" val="eyJoZGlkIjoiODNhYjQxZGU2OWJiYTljMGVkNWMwMzJlN2JlNmY5ZDQifQ==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2704</Words>
  <Application>WPS 演示</Application>
  <PresentationFormat>全屏显示(4:3)</PresentationFormat>
  <Paragraphs>284</Paragraphs>
  <Slides>18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Times New Roman</vt:lpstr>
      <vt:lpstr>Cambria Math</vt:lpstr>
      <vt:lpstr>Arial Unicode MS</vt:lpstr>
      <vt:lpstr>第一PPT模板网-WWW.1PPT.COM</vt:lpstr>
      <vt:lpstr>Office 主题</vt:lpstr>
      <vt:lpstr>Equation.3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1283</cp:revision>
  <dcterms:created xsi:type="dcterms:W3CDTF">2015-12-14T01:43:00Z</dcterms:created>
  <dcterms:modified xsi:type="dcterms:W3CDTF">2025-09-03T06:04:26Z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C7E8AD0A8E9743519495AAB10D2E65FC_13</vt:lpwstr>
  </property>
  <property fmtid="{D5CDD505-2E9C-101B-9397-08002B2CF9AE}" pid="3" name="KSOProductBuildVer">
    <vt:lpwstr>2052-12.1.0.22529</vt:lpwstr>
  </property>
</Properties>
</file>